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Poppins Light"/>
      <p:regular r:id="rId21"/>
      <p:bold r:id="rId22"/>
      <p:italic r:id="rId23"/>
      <p:boldItalic r:id="rId24"/>
    </p:embeddedFont>
    <p:embeddedFont>
      <p:font typeface="Helvetica Neue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2" Type="http://schemas.openxmlformats.org/officeDocument/2006/relationships/font" Target="fonts/PoppinsLight-bold.fntdata"/><Relationship Id="rId21" Type="http://schemas.openxmlformats.org/officeDocument/2006/relationships/font" Target="fonts/PoppinsLight-regular.fntdata"/><Relationship Id="rId24" Type="http://schemas.openxmlformats.org/officeDocument/2006/relationships/font" Target="fonts/PoppinsLight-boldItalic.fntdata"/><Relationship Id="rId23" Type="http://schemas.openxmlformats.org/officeDocument/2006/relationships/font" Target="fonts/Poppins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oppins-regular.fntdata"/><Relationship Id="rId16" Type="http://schemas.openxmlformats.org/officeDocument/2006/relationships/slide" Target="slides/slide12.xml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d9cbe0f14_0_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d9cbe0f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78be7c6281af26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278be7c6281af2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d9d6c902c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d9d6c902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d9cbe0f14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d9cbe0f1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d9cbe0f14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d9cbe0f1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d9cbe0f14_0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d9cbe0f1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a3d342a804ad00e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a3d342a804ad00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49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2"/>
          <p:cNvSpPr txBox="1"/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ype A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fmla="val 10467" name="adj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ype B">
  <p:cSld name="BLANK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bg>
      <p:bgPr>
        <a:solidFill>
          <a:srgbClr val="000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fmla="val 104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000000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3"/>
          <p:cNvSpPr txBox="1"/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495" name="adj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b="1" sz="2600">
                <a:latin typeface="Poppins"/>
                <a:ea typeface="Poppins"/>
                <a:cs typeface="Poppins"/>
                <a:sym typeface="Poppins"/>
              </a:defRPr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b="1" sz="2600">
                <a:latin typeface="Poppins"/>
                <a:ea typeface="Poppins"/>
                <a:cs typeface="Poppins"/>
                <a:sym typeface="Poppins"/>
              </a:defRPr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b="1" sz="2600">
                <a:latin typeface="Poppins"/>
                <a:ea typeface="Poppins"/>
                <a:cs typeface="Poppins"/>
                <a:sym typeface="Poppins"/>
              </a:defRPr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b="1" sz="2600">
                <a:latin typeface="Poppins"/>
                <a:ea typeface="Poppins"/>
                <a:cs typeface="Poppins"/>
                <a:sym typeface="Poppins"/>
              </a:defRPr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b="1" sz="2600">
                <a:latin typeface="Poppins"/>
                <a:ea typeface="Poppins"/>
                <a:cs typeface="Poppins"/>
                <a:sym typeface="Poppins"/>
              </a:defRPr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b="1" sz="2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" name="Google Shape;43;p4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7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" type="body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big image">
  <p:cSld name="TITLE_AND_BODY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 txBox="1"/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8" name="Google Shape;78;p7"/>
          <p:cNvSpPr txBox="1"/>
          <p:nvPr>
            <p:ph idx="2" type="body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9" name="Google Shape;79;p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" type="body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1" name="Google Shape;91;p8"/>
          <p:cNvSpPr txBox="1"/>
          <p:nvPr>
            <p:ph idx="2" type="body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2" name="Google Shape;92;p8"/>
          <p:cNvSpPr txBox="1"/>
          <p:nvPr>
            <p:ph idx="3" type="body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3" name="Google Shape;93;p8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0"/>
          <p:cNvSpPr txBox="1"/>
          <p:nvPr>
            <p:ph idx="1" type="body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113" name="Google Shape;113;p10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23.jpg"/><Relationship Id="rId5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8.jpg"/><Relationship Id="rId5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4.jpg"/><Relationship Id="rId6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9.jpg"/><Relationship Id="rId6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Relationship Id="rId4" Type="http://schemas.openxmlformats.org/officeDocument/2006/relationships/image" Target="../media/image25.jpg"/><Relationship Id="rId5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Hangrr</a:t>
            </a:r>
            <a:endParaRPr/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51053" y="910016"/>
            <a:ext cx="751733" cy="1081825"/>
            <a:chOff x="6718575" y="2318625"/>
            <a:chExt cx="256950" cy="407375"/>
          </a:xfrm>
        </p:grpSpPr>
        <p:sp>
          <p:nvSpPr>
            <p:cNvPr id="143" name="Google Shape;143;p1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solidFill>
              <a:srgbClr val="FFFFFF"/>
            </a:solidFill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/>
          <p:nvPr/>
        </p:nvSpPr>
        <p:spPr>
          <a:xfrm>
            <a:off x="2454985" y="1921828"/>
            <a:ext cx="3832800" cy="38328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3"/>
          <p:cNvSpPr/>
          <p:nvPr/>
        </p:nvSpPr>
        <p:spPr>
          <a:xfrm>
            <a:off x="174450" y="1380075"/>
            <a:ext cx="3832800" cy="37272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3"/>
          <p:cNvSpPr/>
          <p:nvPr/>
        </p:nvSpPr>
        <p:spPr>
          <a:xfrm>
            <a:off x="3386986" y="-541859"/>
            <a:ext cx="11249400" cy="117942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"/>
          <p:cNvSpPr/>
          <p:nvPr/>
        </p:nvSpPr>
        <p:spPr>
          <a:xfrm>
            <a:off x="2576875" y="-876957"/>
            <a:ext cx="11249400" cy="117942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23"/>
          <p:cNvPicPr preferRelativeResize="0"/>
          <p:nvPr/>
        </p:nvPicPr>
        <p:blipFill rotWithShape="1">
          <a:blip r:embed="rId3">
            <a:alphaModFix/>
          </a:blip>
          <a:srcRect b="0" l="12273" r="16825" t="12195"/>
          <a:stretch/>
        </p:blipFill>
        <p:spPr>
          <a:xfrm>
            <a:off x="2889675" y="2320987"/>
            <a:ext cx="2963400" cy="303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7" name="Google Shape;287;p23"/>
          <p:cNvPicPr preferRelativeResize="0"/>
          <p:nvPr/>
        </p:nvPicPr>
        <p:blipFill rotWithShape="1">
          <a:blip r:embed="rId4">
            <a:alphaModFix/>
          </a:blip>
          <a:srcRect b="9813" l="0" r="38976" t="42174"/>
          <a:stretch/>
        </p:blipFill>
        <p:spPr>
          <a:xfrm>
            <a:off x="6407700" y="1054500"/>
            <a:ext cx="29634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88" name="Google Shape;288;p23"/>
          <p:cNvGrpSpPr/>
          <p:nvPr/>
        </p:nvGrpSpPr>
        <p:grpSpPr>
          <a:xfrm>
            <a:off x="5853063" y="3068413"/>
            <a:ext cx="1539600" cy="1539600"/>
            <a:chOff x="6680825" y="2549350"/>
            <a:chExt cx="1539600" cy="1539600"/>
          </a:xfrm>
        </p:grpSpPr>
        <p:sp>
          <p:nvSpPr>
            <p:cNvPr id="289" name="Google Shape;289;p2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67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 txBox="1"/>
          <p:nvPr>
            <p:ph type="title"/>
          </p:nvPr>
        </p:nvSpPr>
        <p:spPr>
          <a:xfrm>
            <a:off x="457200" y="915500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Models</a:t>
            </a:r>
            <a:endParaRPr/>
          </a:p>
        </p:txBody>
      </p:sp>
      <p:sp>
        <p:nvSpPr>
          <p:cNvPr id="293" name="Google Shape;293;p2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4" name="Google Shape;294;p23"/>
          <p:cNvGrpSpPr/>
          <p:nvPr/>
        </p:nvGrpSpPr>
        <p:grpSpPr>
          <a:xfrm>
            <a:off x="6439640" y="3655002"/>
            <a:ext cx="366458" cy="366437"/>
            <a:chOff x="1923675" y="1633650"/>
            <a:chExt cx="436000" cy="435975"/>
          </a:xfrm>
        </p:grpSpPr>
        <p:sp>
          <p:nvSpPr>
            <p:cNvPr id="295" name="Google Shape;295;p23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1" name="Google Shape;301;p23"/>
          <p:cNvPicPr preferRelativeResize="0"/>
          <p:nvPr/>
        </p:nvPicPr>
        <p:blipFill rotWithShape="1">
          <a:blip r:embed="rId5">
            <a:alphaModFix/>
          </a:blip>
          <a:srcRect b="3637" l="5919" r="16192" t="4281"/>
          <a:stretch/>
        </p:blipFill>
        <p:spPr>
          <a:xfrm>
            <a:off x="381000" y="1609600"/>
            <a:ext cx="3377700" cy="3326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79025" y="959100"/>
            <a:ext cx="4191000" cy="40398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/>
          <p:nvPr/>
        </p:nvSpPr>
        <p:spPr>
          <a:xfrm>
            <a:off x="2808010" y="1654550"/>
            <a:ext cx="3832800" cy="38328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4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Concept</a:t>
            </a:r>
            <a:endParaRPr/>
          </a:p>
        </p:txBody>
      </p:sp>
      <p:sp>
        <p:nvSpPr>
          <p:cNvPr id="309" name="Google Shape;309;p24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24"/>
          <p:cNvPicPr preferRelativeResize="0"/>
          <p:nvPr/>
        </p:nvPicPr>
        <p:blipFill rotWithShape="1">
          <a:blip r:embed="rId3">
            <a:alphaModFix/>
          </a:blip>
          <a:srcRect b="0" l="26392" r="27905" t="45103"/>
          <a:stretch/>
        </p:blipFill>
        <p:spPr>
          <a:xfrm>
            <a:off x="6250250" y="959100"/>
            <a:ext cx="3370200" cy="3225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1" name="Google Shape;311;p24"/>
          <p:cNvPicPr preferRelativeResize="0"/>
          <p:nvPr/>
        </p:nvPicPr>
        <p:blipFill rotWithShape="1">
          <a:blip r:embed="rId4">
            <a:alphaModFix/>
          </a:blip>
          <a:srcRect b="3930" l="5305" r="-3201" t="-29118"/>
          <a:stretch/>
        </p:blipFill>
        <p:spPr>
          <a:xfrm>
            <a:off x="339575" y="1158400"/>
            <a:ext cx="3832800" cy="367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2" name="Google Shape;312;p24"/>
          <p:cNvPicPr preferRelativeResize="0"/>
          <p:nvPr/>
        </p:nvPicPr>
        <p:blipFill rotWithShape="1">
          <a:blip r:embed="rId5">
            <a:alphaModFix/>
          </a:blip>
          <a:srcRect b="-3716" l="0" r="-5864" t="-7222"/>
          <a:stretch/>
        </p:blipFill>
        <p:spPr>
          <a:xfrm>
            <a:off x="3066625" y="1986300"/>
            <a:ext cx="3370200" cy="3225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8" name="Google Shape;318;p25"/>
          <p:cNvPicPr preferRelativeResize="0"/>
          <p:nvPr/>
        </p:nvPicPr>
        <p:blipFill rotWithShape="1">
          <a:blip r:embed="rId3">
            <a:alphaModFix/>
          </a:blip>
          <a:srcRect b="15731" l="0" r="0" t="6039"/>
          <a:stretch/>
        </p:blipFill>
        <p:spPr>
          <a:xfrm>
            <a:off x="2444850" y="426300"/>
            <a:ext cx="4281900" cy="429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9" name="Google Shape;319;p25"/>
          <p:cNvPicPr preferRelativeResize="0"/>
          <p:nvPr/>
        </p:nvPicPr>
        <p:blipFill rotWithShape="1">
          <a:blip r:embed="rId4">
            <a:alphaModFix/>
          </a:blip>
          <a:srcRect b="3463" l="43772" r="12089" t="36931"/>
          <a:stretch/>
        </p:blipFill>
        <p:spPr>
          <a:xfrm>
            <a:off x="6001657" y="2757596"/>
            <a:ext cx="2355900" cy="238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0" name="Google Shape;320;p25"/>
          <p:cNvPicPr preferRelativeResize="0"/>
          <p:nvPr/>
        </p:nvPicPr>
        <p:blipFill rotWithShape="1">
          <a:blip r:embed="rId5">
            <a:alphaModFix/>
          </a:blip>
          <a:srcRect b="25887" l="12099" r="12091" t="12506"/>
          <a:stretch/>
        </p:blipFill>
        <p:spPr>
          <a:xfrm>
            <a:off x="1032325" y="628962"/>
            <a:ext cx="2355900" cy="245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1" name="Google Shape;321;p25"/>
          <p:cNvPicPr preferRelativeResize="0"/>
          <p:nvPr/>
        </p:nvPicPr>
        <p:blipFill rotWithShape="1">
          <a:blip r:embed="rId6">
            <a:alphaModFix/>
          </a:blip>
          <a:srcRect b="25168" l="8401" r="8410" t="11847"/>
          <a:stretch/>
        </p:blipFill>
        <p:spPr>
          <a:xfrm>
            <a:off x="5298758" y="5"/>
            <a:ext cx="2355900" cy="2378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/>
          <p:nvPr/>
        </p:nvSpPr>
        <p:spPr>
          <a:xfrm>
            <a:off x="4195700" y="440100"/>
            <a:ext cx="4360200" cy="42633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 txBox="1"/>
          <p:nvPr>
            <p:ph type="title"/>
          </p:nvPr>
        </p:nvSpPr>
        <p:spPr>
          <a:xfrm>
            <a:off x="1001225" y="1225450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</a:t>
            </a:r>
            <a:endParaRPr/>
          </a:p>
        </p:txBody>
      </p:sp>
      <p:sp>
        <p:nvSpPr>
          <p:cNvPr id="157" name="Google Shape;157;p15"/>
          <p:cNvSpPr txBox="1"/>
          <p:nvPr>
            <p:ph idx="1" type="body"/>
          </p:nvPr>
        </p:nvSpPr>
        <p:spPr>
          <a:xfrm>
            <a:off x="1001225" y="1908550"/>
            <a:ext cx="2732700" cy="23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</a:rPr>
              <a:t>To develop a hanger that assists and improve the process of hanging up clothes for someone without the use of one arm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58" name="Google Shape;158;p1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288" y="747900"/>
            <a:ext cx="3690900" cy="36477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60" name="Google Shape;160;p15"/>
          <p:cNvGrpSpPr/>
          <p:nvPr/>
        </p:nvGrpSpPr>
        <p:grpSpPr>
          <a:xfrm>
            <a:off x="559116" y="1272843"/>
            <a:ext cx="369505" cy="369505"/>
            <a:chOff x="2594050" y="1631825"/>
            <a:chExt cx="439625" cy="439625"/>
          </a:xfrm>
        </p:grpSpPr>
        <p:sp>
          <p:nvSpPr>
            <p:cNvPr id="161" name="Google Shape;161;p1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6"/>
          <p:cNvGrpSpPr/>
          <p:nvPr/>
        </p:nvGrpSpPr>
        <p:grpSpPr>
          <a:xfrm>
            <a:off x="5436300" y="1825900"/>
            <a:ext cx="3065700" cy="3078600"/>
            <a:chOff x="5360100" y="1825900"/>
            <a:chExt cx="3065700" cy="3078600"/>
          </a:xfrm>
        </p:grpSpPr>
        <p:pic>
          <p:nvPicPr>
            <p:cNvPr id="170" name="Google Shape;17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54134" y="2098144"/>
              <a:ext cx="2505000" cy="2505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71" name="Google Shape;171;p16"/>
            <p:cNvSpPr/>
            <p:nvPr/>
          </p:nvSpPr>
          <p:spPr>
            <a:xfrm>
              <a:off x="5360100" y="1825900"/>
              <a:ext cx="3065700" cy="30786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5577942" y="2098078"/>
              <a:ext cx="2505000" cy="25050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6"/>
          <p:cNvSpPr txBox="1"/>
          <p:nvPr>
            <p:ph idx="4294967295" type="ctrTitle"/>
          </p:nvPr>
        </p:nvSpPr>
        <p:spPr>
          <a:xfrm>
            <a:off x="3608725" y="1673500"/>
            <a:ext cx="5247600" cy="122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latin typeface="Helvetica Neue"/>
                <a:ea typeface="Helvetica Neue"/>
                <a:cs typeface="Helvetica Neue"/>
                <a:sym typeface="Helvetica Neue"/>
              </a:rPr>
              <a:t>smeg</a:t>
            </a:r>
            <a:endParaRPr sz="1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16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16"/>
          <p:cNvSpPr/>
          <p:nvPr/>
        </p:nvSpPr>
        <p:spPr>
          <a:xfrm>
            <a:off x="2078438" y="1330900"/>
            <a:ext cx="814200" cy="739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/>
          <p:cNvSpPr/>
          <p:nvPr/>
        </p:nvSpPr>
        <p:spPr>
          <a:xfrm>
            <a:off x="2892669" y="1330900"/>
            <a:ext cx="814200" cy="739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/>
          <p:cNvSpPr/>
          <p:nvPr/>
        </p:nvSpPr>
        <p:spPr>
          <a:xfrm>
            <a:off x="1264206" y="1330900"/>
            <a:ext cx="814200" cy="739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2078438" y="2070550"/>
            <a:ext cx="814200" cy="739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6"/>
          <p:cNvSpPr/>
          <p:nvPr/>
        </p:nvSpPr>
        <p:spPr>
          <a:xfrm>
            <a:off x="1264206" y="2070550"/>
            <a:ext cx="814200" cy="739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"/>
          <p:cNvSpPr/>
          <p:nvPr/>
        </p:nvSpPr>
        <p:spPr>
          <a:xfrm>
            <a:off x="449975" y="2070550"/>
            <a:ext cx="814200" cy="739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/>
          <p:cNvSpPr txBox="1"/>
          <p:nvPr>
            <p:ph idx="4294967295" type="title"/>
          </p:nvPr>
        </p:nvSpPr>
        <p:spPr>
          <a:xfrm>
            <a:off x="609600" y="3528325"/>
            <a:ext cx="43335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Brand Inspiration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/>
          <p:nvPr/>
        </p:nvSpPr>
        <p:spPr>
          <a:xfrm>
            <a:off x="3959771" y="1364759"/>
            <a:ext cx="4220400" cy="4220400"/>
          </a:xfrm>
          <a:prstGeom prst="ellipse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"/>
          <p:cNvSpPr/>
          <p:nvPr/>
        </p:nvSpPr>
        <p:spPr>
          <a:xfrm>
            <a:off x="243550" y="2941700"/>
            <a:ext cx="2155200" cy="2166300"/>
          </a:xfrm>
          <a:prstGeom prst="ellipse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meg are exhibiting at our London show 2015. We cant wait for them to launch their new pastel green colour!" id="188" name="Google Shape;1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300" y="1140175"/>
            <a:ext cx="2247900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/>
          <p:nvPr/>
        </p:nvSpPr>
        <p:spPr>
          <a:xfrm>
            <a:off x="5659825" y="2004350"/>
            <a:ext cx="3074100" cy="2941200"/>
          </a:xfrm>
          <a:prstGeom prst="ellipse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"/>
          <p:cNvSpPr/>
          <p:nvPr/>
        </p:nvSpPr>
        <p:spPr>
          <a:xfrm>
            <a:off x="701375" y="20700"/>
            <a:ext cx="2882700" cy="2826000"/>
          </a:xfrm>
          <a:prstGeom prst="ellipse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 " id="192" name="Google Shape;192;p17"/>
          <p:cNvPicPr preferRelativeResize="0"/>
          <p:nvPr/>
        </p:nvPicPr>
        <p:blipFill rotWithShape="1">
          <a:blip r:embed="rId4">
            <a:alphaModFix/>
          </a:blip>
          <a:srcRect b="0" l="9758" r="48397" t="2856"/>
          <a:stretch/>
        </p:blipFill>
        <p:spPr>
          <a:xfrm>
            <a:off x="918475" y="235500"/>
            <a:ext cx="2420700" cy="239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1951,Hudson Hornet" id="193" name="Google Shape;193;p17"/>
          <p:cNvPicPr preferRelativeResize="0"/>
          <p:nvPr/>
        </p:nvPicPr>
        <p:blipFill rotWithShape="1">
          <a:blip r:embed="rId5">
            <a:alphaModFix/>
          </a:blip>
          <a:srcRect b="0" l="11924" r="11931" t="0"/>
          <a:stretch/>
        </p:blipFill>
        <p:spPr>
          <a:xfrm>
            <a:off x="5877313" y="2155858"/>
            <a:ext cx="2678700" cy="263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 result for minimalist closet" id="194" name="Google Shape;194;p17"/>
          <p:cNvPicPr preferRelativeResize="0"/>
          <p:nvPr/>
        </p:nvPicPr>
        <p:blipFill rotWithShape="1">
          <a:blip r:embed="rId6">
            <a:alphaModFix/>
          </a:blip>
          <a:srcRect b="0" l="4026" r="42923" t="6120"/>
          <a:stretch/>
        </p:blipFill>
        <p:spPr>
          <a:xfrm>
            <a:off x="395650" y="3104000"/>
            <a:ext cx="1851000" cy="1841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5" name="Google Shape;195;p17"/>
          <p:cNvSpPr txBox="1"/>
          <p:nvPr>
            <p:ph idx="4294967295" type="title"/>
          </p:nvPr>
        </p:nvSpPr>
        <p:spPr>
          <a:xfrm>
            <a:off x="4267200" y="404125"/>
            <a:ext cx="43335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Brand Inspiration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/>
          <p:nvPr/>
        </p:nvSpPr>
        <p:spPr>
          <a:xfrm>
            <a:off x="1620000" y="-1646400"/>
            <a:ext cx="5904000" cy="5738400"/>
          </a:xfrm>
          <a:prstGeom prst="ellipse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4563275" y="2314050"/>
            <a:ext cx="3087000" cy="3040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203" name="Google Shape;203;p18"/>
          <p:cNvSpPr txBox="1"/>
          <p:nvPr>
            <p:ph idx="1" type="body"/>
          </p:nvPr>
        </p:nvSpPr>
        <p:spPr>
          <a:xfrm>
            <a:off x="474340" y="1958050"/>
            <a:ext cx="46080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Simulation: using the coat hanger with one hand tied around back</a:t>
            </a:r>
            <a:endParaRPr sz="180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Immersion: doing various other daily activities without the use of one hand</a:t>
            </a:r>
            <a:endParaRPr sz="1800">
              <a:solidFill>
                <a:srgbClr val="999999"/>
              </a:solidFill>
            </a:endParaRPr>
          </a:p>
        </p:txBody>
      </p:sp>
      <p:sp>
        <p:nvSpPr>
          <p:cNvPr id="204" name="Google Shape;204;p18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000" y="1051500"/>
            <a:ext cx="3087000" cy="3040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6" name="Google Shape;206;p18"/>
          <p:cNvPicPr preferRelativeResize="0"/>
          <p:nvPr/>
        </p:nvPicPr>
        <p:blipFill rotWithShape="1">
          <a:blip r:embed="rId4">
            <a:alphaModFix/>
          </a:blip>
          <a:srcRect b="24194" l="0" r="0" t="16693"/>
          <a:stretch/>
        </p:blipFill>
        <p:spPr>
          <a:xfrm>
            <a:off x="4804375" y="2525100"/>
            <a:ext cx="2571600" cy="2618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/>
          <p:nvPr/>
        </p:nvSpPr>
        <p:spPr>
          <a:xfrm>
            <a:off x="3968275" y="2041225"/>
            <a:ext cx="3561000" cy="33729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19"/>
          <p:cNvPicPr preferRelativeResize="0"/>
          <p:nvPr/>
        </p:nvPicPr>
        <p:blipFill rotWithShape="1">
          <a:blip r:embed="rId3">
            <a:alphaModFix/>
          </a:blip>
          <a:srcRect b="11901" l="0" r="4333" t="19384"/>
          <a:stretch/>
        </p:blipFill>
        <p:spPr>
          <a:xfrm>
            <a:off x="6259000" y="958200"/>
            <a:ext cx="3290400" cy="32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3" name="Google Shape;213;p19"/>
          <p:cNvSpPr txBox="1"/>
          <p:nvPr>
            <p:ph type="title"/>
          </p:nvPr>
        </p:nvSpPr>
        <p:spPr>
          <a:xfrm>
            <a:off x="269275" y="2462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214" name="Google Shape;214;p1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19"/>
          <p:cNvPicPr preferRelativeResize="0"/>
          <p:nvPr/>
        </p:nvPicPr>
        <p:blipFill rotWithShape="1">
          <a:blip r:embed="rId4">
            <a:alphaModFix/>
          </a:blip>
          <a:srcRect b="0" l="0" r="13547" t="0"/>
          <a:stretch/>
        </p:blipFill>
        <p:spPr>
          <a:xfrm>
            <a:off x="4261375" y="2272525"/>
            <a:ext cx="2974800" cy="291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6" name="Google Shape;216;p19"/>
          <p:cNvSpPr txBox="1"/>
          <p:nvPr/>
        </p:nvSpPr>
        <p:spPr>
          <a:xfrm>
            <a:off x="269275" y="2891050"/>
            <a:ext cx="3992100" cy="21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Priorities:</a:t>
            </a:r>
            <a:endParaRPr b="1" sz="180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 sz="1800">
                <a:solidFill>
                  <a:srgbClr val="999999"/>
                </a:solidFill>
              </a:rPr>
              <a:t>Speed</a:t>
            </a:r>
            <a:endParaRPr sz="1800"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 sz="1800">
                <a:solidFill>
                  <a:srgbClr val="999999"/>
                </a:solidFill>
              </a:rPr>
              <a:t>Ease of use</a:t>
            </a:r>
            <a:endParaRPr sz="1800"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 sz="1800">
                <a:solidFill>
                  <a:srgbClr val="999999"/>
                </a:solidFill>
              </a:rPr>
              <a:t>Simplicity</a:t>
            </a:r>
            <a:endParaRPr sz="1800">
              <a:solidFill>
                <a:srgbClr val="999999"/>
              </a:solidFill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269275" y="958200"/>
            <a:ext cx="3992100" cy="21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 sz="18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Significant time was lost fitting the hanger into shirts</a:t>
            </a:r>
            <a:endParaRPr sz="180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Even more time was lost when the shirt had a collar</a:t>
            </a:r>
            <a:endParaRPr sz="180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 txBox="1"/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Ideas</a:t>
            </a:r>
            <a:endParaRPr/>
          </a:p>
        </p:txBody>
      </p:sp>
      <p:sp>
        <p:nvSpPr>
          <p:cNvPr id="223" name="Google Shape;223;p20"/>
          <p:cNvSpPr txBox="1"/>
          <p:nvPr>
            <p:ph idx="1" type="subTitle"/>
          </p:nvPr>
        </p:nvSpPr>
        <p:spPr>
          <a:xfrm>
            <a:off x="2569800" y="3341101"/>
            <a:ext cx="400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brainstorming and sketches</a:t>
            </a:r>
            <a:endParaRPr sz="1800"/>
          </a:p>
        </p:txBody>
      </p:sp>
      <p:sp>
        <p:nvSpPr>
          <p:cNvPr id="224" name="Google Shape;224;p20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0">
              <a:solidFill>
                <a:srgbClr val="FFFFFF"/>
              </a:solidFill>
            </a:endParaRPr>
          </a:p>
        </p:txBody>
      </p:sp>
      <p:grpSp>
        <p:nvGrpSpPr>
          <p:cNvPr id="225" name="Google Shape;225;p20"/>
          <p:cNvGrpSpPr/>
          <p:nvPr/>
        </p:nvGrpSpPr>
        <p:grpSpPr>
          <a:xfrm>
            <a:off x="1405777" y="1111004"/>
            <a:ext cx="642893" cy="589776"/>
            <a:chOff x="3927500" y="301425"/>
            <a:chExt cx="461550" cy="411625"/>
          </a:xfrm>
        </p:grpSpPr>
        <p:sp>
          <p:nvSpPr>
            <p:cNvPr id="226" name="Google Shape;226;p20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/>
          <p:nvPr/>
        </p:nvSpPr>
        <p:spPr>
          <a:xfrm>
            <a:off x="4672235" y="1308325"/>
            <a:ext cx="3832800" cy="38328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4263623" y="1092625"/>
            <a:ext cx="4650000" cy="42642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21"/>
          <p:cNvPicPr preferRelativeResize="0"/>
          <p:nvPr/>
        </p:nvPicPr>
        <p:blipFill rotWithShape="1">
          <a:blip r:embed="rId3">
            <a:alphaModFix/>
          </a:blip>
          <a:srcRect b="25327" l="0" r="10841" t="6788"/>
          <a:stretch/>
        </p:blipFill>
        <p:spPr>
          <a:xfrm rot="-5400000">
            <a:off x="405600" y="1822225"/>
            <a:ext cx="2999700" cy="3048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1" name="Google Shape;261;p21"/>
          <p:cNvSpPr/>
          <p:nvPr/>
        </p:nvSpPr>
        <p:spPr>
          <a:xfrm>
            <a:off x="304800" y="1888775"/>
            <a:ext cx="3128100" cy="31002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21"/>
          <p:cNvPicPr preferRelativeResize="0"/>
          <p:nvPr/>
        </p:nvPicPr>
        <p:blipFill rotWithShape="1">
          <a:blip r:embed="rId4">
            <a:alphaModFix/>
          </a:blip>
          <a:srcRect b="39458" l="26365" r="25238" t="96"/>
          <a:stretch/>
        </p:blipFill>
        <p:spPr>
          <a:xfrm>
            <a:off x="4855375" y="1521375"/>
            <a:ext cx="3485700" cy="346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3" name="Google Shape;263;p21"/>
          <p:cNvSpPr/>
          <p:nvPr/>
        </p:nvSpPr>
        <p:spPr>
          <a:xfrm>
            <a:off x="-76200" y="1507775"/>
            <a:ext cx="3960600" cy="39252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1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 Sketches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/>
          <p:nvPr/>
        </p:nvSpPr>
        <p:spPr>
          <a:xfrm>
            <a:off x="5173750" y="333774"/>
            <a:ext cx="3518400" cy="35433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2"/>
          <p:cNvSpPr/>
          <p:nvPr/>
        </p:nvSpPr>
        <p:spPr>
          <a:xfrm>
            <a:off x="2461796" y="1134259"/>
            <a:ext cx="4220400" cy="42204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22"/>
          <p:cNvPicPr preferRelativeResize="0"/>
          <p:nvPr/>
        </p:nvPicPr>
        <p:blipFill rotWithShape="1">
          <a:blip r:embed="rId3">
            <a:alphaModFix/>
          </a:blip>
          <a:srcRect b="30977" l="11192" r="11192" t="13296"/>
          <a:stretch/>
        </p:blipFill>
        <p:spPr>
          <a:xfrm>
            <a:off x="5524610" y="672322"/>
            <a:ext cx="2816700" cy="2866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2" name="Google Shape;272;p2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22"/>
          <p:cNvPicPr preferRelativeResize="0"/>
          <p:nvPr/>
        </p:nvPicPr>
        <p:blipFill rotWithShape="1">
          <a:blip r:embed="rId4">
            <a:alphaModFix/>
          </a:blip>
          <a:srcRect b="16933" l="0" r="0" t="12124"/>
          <a:stretch/>
        </p:blipFill>
        <p:spPr>
          <a:xfrm>
            <a:off x="421173" y="1912450"/>
            <a:ext cx="2816700" cy="266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 rotWithShape="1">
          <a:blip r:embed="rId5">
            <a:alphaModFix/>
          </a:blip>
          <a:srcRect b="23757" l="6468" r="6468" t="6735"/>
          <a:stretch/>
        </p:blipFill>
        <p:spPr>
          <a:xfrm>
            <a:off x="2992200" y="1694649"/>
            <a:ext cx="3159600" cy="3099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5" name="Google Shape;275;p22"/>
          <p:cNvSpPr txBox="1"/>
          <p:nvPr/>
        </p:nvSpPr>
        <p:spPr>
          <a:xfrm>
            <a:off x="2290200" y="686825"/>
            <a:ext cx="42204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Poppins"/>
                <a:ea typeface="Poppins"/>
                <a:cs typeface="Poppins"/>
                <a:sym typeface="Poppins"/>
              </a:rPr>
              <a:t>CAD Models</a:t>
            </a:r>
            <a:endParaRPr b="1" sz="3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22"/>
          <p:cNvSpPr/>
          <p:nvPr/>
        </p:nvSpPr>
        <p:spPr>
          <a:xfrm>
            <a:off x="249725" y="1694650"/>
            <a:ext cx="3159600" cy="30996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2"/>
          <p:cNvSpPr txBox="1"/>
          <p:nvPr>
            <p:ph idx="4294967295" type="title"/>
          </p:nvPr>
        </p:nvSpPr>
        <p:spPr>
          <a:xfrm>
            <a:off x="4358650" y="4200775"/>
            <a:ext cx="4333500" cy="4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Modeled in Autodesk Fusion 360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